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94"/>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411" r:id="rId22"/>
    <p:sldId id="412" r:id="rId23"/>
    <p:sldId id="326" r:id="rId24"/>
    <p:sldId id="362" r:id="rId25"/>
    <p:sldId id="308" r:id="rId26"/>
    <p:sldId id="310" r:id="rId27"/>
    <p:sldId id="363" r:id="rId28"/>
    <p:sldId id="352" r:id="rId29"/>
    <p:sldId id="307" r:id="rId30"/>
    <p:sldId id="354" r:id="rId31"/>
    <p:sldId id="401" r:id="rId32"/>
    <p:sldId id="400" r:id="rId33"/>
    <p:sldId id="402" r:id="rId34"/>
    <p:sldId id="403" r:id="rId35"/>
    <p:sldId id="404" r:id="rId36"/>
    <p:sldId id="306" r:id="rId37"/>
    <p:sldId id="405" r:id="rId38"/>
    <p:sldId id="318" r:id="rId39"/>
    <p:sldId id="364" r:id="rId40"/>
    <p:sldId id="311" r:id="rId41"/>
    <p:sldId id="365" r:id="rId42"/>
    <p:sldId id="314" r:id="rId43"/>
    <p:sldId id="283" r:id="rId44"/>
    <p:sldId id="353" r:id="rId45"/>
    <p:sldId id="317" r:id="rId46"/>
    <p:sldId id="313" r:id="rId47"/>
    <p:sldId id="316" r:id="rId48"/>
    <p:sldId id="375" r:id="rId49"/>
    <p:sldId id="371" r:id="rId50"/>
    <p:sldId id="372" r:id="rId51"/>
    <p:sldId id="315" r:id="rId52"/>
    <p:sldId id="389" r:id="rId53"/>
    <p:sldId id="286" r:id="rId54"/>
    <p:sldId id="319" r:id="rId55"/>
    <p:sldId id="323" r:id="rId56"/>
    <p:sldId id="320" r:id="rId57"/>
    <p:sldId id="328" r:id="rId58"/>
    <p:sldId id="325" r:id="rId59"/>
    <p:sldId id="322" r:id="rId60"/>
    <p:sldId id="324" r:id="rId61"/>
    <p:sldId id="376" r:id="rId62"/>
    <p:sldId id="327" r:id="rId63"/>
    <p:sldId id="329" r:id="rId64"/>
    <p:sldId id="330" r:id="rId65"/>
    <p:sldId id="331" r:id="rId66"/>
    <p:sldId id="332" r:id="rId67"/>
    <p:sldId id="392" r:id="rId68"/>
    <p:sldId id="391" r:id="rId69"/>
    <p:sldId id="397" r:id="rId70"/>
    <p:sldId id="398" r:id="rId71"/>
    <p:sldId id="399" r:id="rId72"/>
    <p:sldId id="393" r:id="rId73"/>
    <p:sldId id="377" r:id="rId74"/>
    <p:sldId id="383" r:id="rId75"/>
    <p:sldId id="382" r:id="rId76"/>
    <p:sldId id="384" r:id="rId77"/>
    <p:sldId id="348" r:id="rId78"/>
    <p:sldId id="344" r:id="rId79"/>
    <p:sldId id="345" r:id="rId80"/>
    <p:sldId id="346" r:id="rId81"/>
    <p:sldId id="349" r:id="rId82"/>
    <p:sldId id="407" r:id="rId83"/>
    <p:sldId id="388" r:id="rId84"/>
    <p:sldId id="347" r:id="rId85"/>
    <p:sldId id="387" r:id="rId86"/>
    <p:sldId id="386" r:id="rId87"/>
    <p:sldId id="350" r:id="rId88"/>
    <p:sldId id="406" r:id="rId89"/>
    <p:sldId id="409" r:id="rId90"/>
    <p:sldId id="408" r:id="rId91"/>
    <p:sldId id="390" r:id="rId92"/>
    <p:sldId id="351"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3209" autoAdjust="0"/>
  </p:normalViewPr>
  <p:slideViewPr>
    <p:cSldViewPr snapToGrid="0">
      <p:cViewPr varScale="1">
        <p:scale>
          <a:sx n="75" d="100"/>
          <a:sy n="75" d="100"/>
        </p:scale>
        <p:origin x="1784" y="168"/>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32</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33</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44</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45</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53</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57</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58</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63</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68</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69</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74</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82</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86</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89</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22</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25</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10/6/2024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10/6/2024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10/6/2024</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10/6/2024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10/6/2024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www.mlr-org.com/"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a:xfrm>
            <a:off x="316356" y="1532414"/>
            <a:ext cx="6260409" cy="4930519"/>
          </a:xfrm>
        </p:spPr>
        <p:txBody>
          <a:bodyPr/>
          <a:lstStyle/>
          <a:p>
            <a:r>
              <a:rPr lang="en-AU" sz="2400" dirty="0"/>
              <a:t>A (maturing) ecosystem of packages for machine learning in R</a:t>
            </a:r>
          </a:p>
          <a:p>
            <a:r>
              <a:rPr lang="en-AU" sz="2400" b="1" dirty="0"/>
              <a:t>Pros</a:t>
            </a:r>
            <a:r>
              <a:rPr lang="en-AU" sz="2400" dirty="0"/>
              <a:t>: </a:t>
            </a:r>
          </a:p>
          <a:p>
            <a:r>
              <a:rPr lang="en-AU" sz="2400" dirty="0"/>
              <a:t> + Removes a lot of boilerplate</a:t>
            </a:r>
          </a:p>
          <a:p>
            <a:r>
              <a:rPr lang="en-AU" sz="2400" dirty="0"/>
              <a:t> + Makes it harder to make errors, easier to experiment</a:t>
            </a:r>
          </a:p>
          <a:p>
            <a:r>
              <a:rPr lang="en-AU" sz="2400" b="1" dirty="0"/>
              <a:t>Cons</a:t>
            </a:r>
            <a:r>
              <a:rPr lang="en-AU" sz="2400" dirty="0"/>
              <a:t>: </a:t>
            </a:r>
          </a:p>
          <a:p>
            <a:r>
              <a:rPr lang="en-AU" sz="2400" dirty="0"/>
              <a:t>- Can be restrictive</a:t>
            </a:r>
          </a:p>
          <a:p>
            <a:pPr marL="342900" indent="-342900">
              <a:buFontTx/>
              <a:buChar char="-"/>
            </a:pPr>
            <a:r>
              <a:rPr lang="en-AU" sz="2400" dirty="0"/>
              <a:t>Data structures can be hard to unpack</a:t>
            </a:r>
          </a:p>
          <a:p>
            <a:r>
              <a:rPr lang="en-AU" sz="2400" dirty="0"/>
              <a:t> - Errors can be hard to understand</a:t>
            </a:r>
          </a:p>
        </p:txBody>
      </p:sp>
      <p:pic>
        <p:nvPicPr>
          <p:cNvPr id="5" name="Picture 4" descr="A close-up of a computer screen&#10;&#10;Description automatically generated">
            <a:extLst>
              <a:ext uri="{FF2B5EF4-FFF2-40B4-BE49-F238E27FC236}">
                <a16:creationId xmlns:a16="http://schemas.microsoft.com/office/drawing/2014/main" id="{20E18E62-912F-8709-2732-A615632B4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765" y="1282426"/>
            <a:ext cx="5568783" cy="4942417"/>
          </a:xfrm>
          <a:prstGeom prst="rect">
            <a:avLst/>
          </a:prstGeom>
        </p:spPr>
      </p:pic>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a:t>
            </a:r>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logit_spec</a:t>
            </a:r>
            <a:r>
              <a:rPr lang="en-AU" sz="2400" dirty="0">
                <a:latin typeface="Courier New" panose="02070309020205020404" pitchFamily="49" charset="0"/>
                <a:cs typeface="Courier New" panose="02070309020205020404" pitchFamily="49" charset="0"/>
              </a:rPr>
              <a:t> &lt;- </a:t>
            </a:r>
            <a:r>
              <a:rPr lang="en-AU" sz="2400" dirty="0" err="1">
                <a:latin typeface="Courier New" panose="02070309020205020404" pitchFamily="49" charset="0"/>
                <a:cs typeface="Courier New" panose="02070309020205020404" pitchFamily="49" charset="0"/>
              </a:rPr>
              <a:t>logistic_reg</a:t>
            </a:r>
            <a:r>
              <a:rPr lang="en-AU" sz="2400" dirty="0">
                <a:latin typeface="Courier New" panose="02070309020205020404" pitchFamily="49" charset="0"/>
                <a:cs typeface="Courier New" panose="02070309020205020404" pitchFamily="49" charset="0"/>
              </a:rPr>
              <a:t>(mode = "classification", penalty = 0, engine = "</a:t>
            </a:r>
            <a:r>
              <a:rPr lang="en-AU" sz="2400" dirty="0" err="1">
                <a:latin typeface="Courier New" panose="02070309020205020404" pitchFamily="49" charset="0"/>
                <a:cs typeface="Courier New" panose="02070309020205020404" pitchFamily="49" charset="0"/>
              </a:rPr>
              <a:t>glm</a:t>
            </a:r>
            <a:r>
              <a:rPr lang="en-AU" sz="2400" dirty="0">
                <a:latin typeface="Courier New" panose="02070309020205020404" pitchFamily="49" charset="0"/>
                <a:cs typeface="Courier New" panose="02070309020205020404" pitchFamily="49" charset="0"/>
              </a:rPr>
              <a:t>") </a:t>
            </a:r>
          </a:p>
          <a:p>
            <a:r>
              <a:rPr lang="en-AU" sz="2400" dirty="0">
                <a:cs typeface="Courier New" panose="02070309020205020404" pitchFamily="49" charset="0"/>
              </a:rPr>
              <a:t>Define a workflow</a:t>
            </a:r>
          </a:p>
          <a:p>
            <a:r>
              <a:rPr lang="en-AU" sz="2400" dirty="0">
                <a:latin typeface="Courier New" panose="02070309020205020404" pitchFamily="49" charset="0"/>
                <a:cs typeface="Courier New" panose="02070309020205020404" pitchFamily="49" charset="0"/>
              </a:rPr>
              <a:t>workflow &lt;- workflow() %&gt;%</a:t>
            </a:r>
          </a:p>
          <a:p>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add_model</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logit_spec</a:t>
            </a:r>
            <a:r>
              <a:rPr lang="en-AU" sz="2400" dirty="0">
                <a:latin typeface="Courier New" panose="02070309020205020404" pitchFamily="49" charset="0"/>
                <a:cs typeface="Courier New" panose="02070309020205020404" pitchFamily="49" charset="0"/>
              </a:rPr>
              <a:t>) %&gt;%</a:t>
            </a:r>
          </a:p>
          <a:p>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add_formula</a:t>
            </a:r>
            <a:r>
              <a:rPr lang="en-AU" sz="2400" dirty="0">
                <a:latin typeface="Courier New" panose="02070309020205020404" pitchFamily="49" charset="0"/>
                <a:cs typeface="Courier New" panose="02070309020205020404" pitchFamily="49" charset="0"/>
              </a:rPr>
              <a:t>(diabetes ~ .)</a:t>
            </a:r>
          </a:p>
          <a:p>
            <a:endParaRPr lang="en-AU"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03171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a:t>
            </a:r>
            <a:r>
              <a:rPr lang="en-AU" dirty="0" err="1"/>
              <a:t>tidymodels</a:t>
            </a:r>
            <a:endParaRPr lang="en-AU" dirty="0"/>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cs typeface="Courier New" panose="02070309020205020404" pitchFamily="49" charset="0"/>
              </a:rPr>
              <a:t>Define a workflow</a:t>
            </a:r>
          </a:p>
          <a:p>
            <a:pPr marL="0" indent="0">
              <a:buNone/>
            </a:pPr>
            <a:r>
              <a:rPr lang="en-AU" sz="2400" dirty="0" err="1">
                <a:latin typeface="Courier New" panose="02070309020205020404" pitchFamily="49" charset="0"/>
                <a:cs typeface="Courier New" panose="02070309020205020404" pitchFamily="49" charset="0"/>
              </a:rPr>
              <a:t>model_fit</a:t>
            </a:r>
            <a:r>
              <a:rPr lang="en-AU" sz="2400" dirty="0">
                <a:latin typeface="Courier New" panose="02070309020205020404" pitchFamily="49" charset="0"/>
                <a:cs typeface="Courier New" panose="02070309020205020404" pitchFamily="49" charset="0"/>
              </a:rPr>
              <a:t> &lt;- workflow %&gt;% </a:t>
            </a:r>
          </a:p>
          <a:p>
            <a:pPr marL="0" indent="0">
              <a:buNone/>
            </a:pPr>
            <a:r>
              <a:rPr lang="en-AU" sz="2400" dirty="0">
                <a:latin typeface="Courier New" panose="02070309020205020404" pitchFamily="49" charset="0"/>
                <a:cs typeface="Courier New" panose="02070309020205020404" pitchFamily="49" charset="0"/>
              </a:rPr>
              <a:t>            fit(data = data) </a:t>
            </a:r>
          </a:p>
          <a:p>
            <a:pPr marL="0" indent="0">
              <a:buNone/>
            </a:pPr>
            <a:endParaRPr lang="en-AU" sz="2400" dirty="0">
              <a:latin typeface="Courier New" panose="02070309020205020404" pitchFamily="49" charset="0"/>
              <a:cs typeface="Courier New" panose="02070309020205020404" pitchFamily="49" charset="0"/>
            </a:endParaRPr>
          </a:p>
          <a:p>
            <a:pPr marL="0" indent="0">
              <a:buNone/>
            </a:pPr>
            <a:r>
              <a:rPr lang="en-AU" sz="2400" dirty="0">
                <a:cs typeface="Courier New" panose="02070309020205020404" pitchFamily="49" charset="0"/>
              </a:rPr>
              <a:t>Make some predictions</a:t>
            </a:r>
          </a:p>
          <a:p>
            <a:r>
              <a:rPr lang="en-AU" sz="2400" dirty="0" err="1">
                <a:latin typeface="Courier New" panose="02070309020205020404" pitchFamily="49" charset="0"/>
                <a:cs typeface="Courier New" panose="02070309020205020404" pitchFamily="49" charset="0"/>
              </a:rPr>
              <a:t>diabetes_train_preds</a:t>
            </a:r>
            <a:r>
              <a:rPr lang="en-AU" sz="2400" dirty="0">
                <a:latin typeface="Courier New" panose="02070309020205020404" pitchFamily="49" charset="0"/>
                <a:cs typeface="Courier New" panose="02070309020205020404" pitchFamily="49" charset="0"/>
              </a:rPr>
              <a:t> &lt;- predict(</a:t>
            </a:r>
            <a:r>
              <a:rPr lang="en-AU" sz="2400" dirty="0" err="1">
                <a:latin typeface="Courier New" panose="02070309020205020404" pitchFamily="49" charset="0"/>
                <a:cs typeface="Courier New" panose="02070309020205020404" pitchFamily="49" charset="0"/>
              </a:rPr>
              <a:t>model_fit</a:t>
            </a:r>
            <a:r>
              <a:rPr lang="en-AU" sz="2400" dirty="0">
                <a:latin typeface="Courier New" panose="02070309020205020404" pitchFamily="49" charset="0"/>
                <a:cs typeface="Courier New" panose="02070309020205020404" pitchFamily="49" charset="0"/>
              </a:rPr>
              <a:t>, </a:t>
            </a:r>
            <a:r>
              <a:rPr lang="en-AU" sz="2400" dirty="0" err="1">
                <a:latin typeface="Courier New" panose="02070309020205020404" pitchFamily="49" charset="0"/>
                <a:cs typeface="Courier New" panose="02070309020205020404" pitchFamily="49" charset="0"/>
              </a:rPr>
              <a:t>other_data</a:t>
            </a:r>
            <a:r>
              <a:rPr lang="en-AU" sz="2400" dirty="0">
                <a:latin typeface="Courier New" panose="02070309020205020404" pitchFamily="49" charset="0"/>
                <a:cs typeface="Courier New" panose="02070309020205020404" pitchFamily="49" charset="0"/>
              </a:rPr>
              <a:t>, type = "prob")</a:t>
            </a:r>
          </a:p>
          <a:p>
            <a:endParaRPr lang="en-AU" sz="2400" dirty="0">
              <a:latin typeface="Courier New" panose="02070309020205020404" pitchFamily="49" charset="0"/>
              <a:cs typeface="Courier New" panose="02070309020205020404" pitchFamily="49" charset="0"/>
            </a:endParaRPr>
          </a:p>
          <a:p>
            <a:endParaRPr lang="en-AU"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110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32</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35</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59</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65</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66</a:t>
            </a:fld>
            <a:endParaRPr lang="en-AU"/>
          </a:p>
        </p:txBody>
      </p:sp>
    </p:spTree>
    <p:extLst>
      <p:ext uri="{BB962C8B-B14F-4D97-AF65-F5344CB8AC3E}">
        <p14:creationId xmlns:p14="http://schemas.microsoft.com/office/powerpoint/2010/main" val="17297478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73</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74</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435AAD-C607-CA79-0FAB-3976F929F7C4}"/>
              </a:ext>
            </a:extLst>
          </p:cNvPr>
          <p:cNvSpPr>
            <a:spLocks noGrp="1"/>
          </p:cNvSpPr>
          <p:nvPr>
            <p:ph type="title"/>
          </p:nvPr>
        </p:nvSpPr>
        <p:spPr/>
        <p:txBody>
          <a:bodyPr/>
          <a:lstStyle/>
          <a:p>
            <a:r>
              <a:rPr lang="en-AU" dirty="0" err="1"/>
              <a:t>Sumary</a:t>
            </a:r>
            <a:r>
              <a:rPr lang="en-AU" dirty="0"/>
              <a:t> of today</a:t>
            </a:r>
          </a:p>
        </p:txBody>
      </p:sp>
      <p:sp>
        <p:nvSpPr>
          <p:cNvPr id="6" name="Content Placeholder 5">
            <a:extLst>
              <a:ext uri="{FF2B5EF4-FFF2-40B4-BE49-F238E27FC236}">
                <a16:creationId xmlns:a16="http://schemas.microsoft.com/office/drawing/2014/main" id="{D3DB42E5-51E9-33BC-9D96-2054AF5FF517}"/>
              </a:ext>
            </a:extLst>
          </p:cNvPr>
          <p:cNvSpPr>
            <a:spLocks noGrp="1"/>
          </p:cNvSpPr>
          <p:nvPr>
            <p:ph idx="1"/>
          </p:nvPr>
        </p:nvSpPr>
        <p:spPr/>
        <p:txBody>
          <a:bodyPr/>
          <a:lstStyle/>
          <a:p>
            <a:pPr marL="342900" indent="-342900">
              <a:buFont typeface="Arial" panose="020B0604020202020204" pitchFamily="34" charset="0"/>
              <a:buChar char="•"/>
            </a:pPr>
            <a:r>
              <a:rPr lang="en-AU" sz="2600" dirty="0"/>
              <a:t>Basic concepts of machine learning (prediction not attribution)</a:t>
            </a:r>
          </a:p>
          <a:p>
            <a:pPr marL="342900" indent="-342900">
              <a:buFont typeface="Arial" panose="020B0604020202020204" pitchFamily="34" charset="0"/>
              <a:buChar char="•"/>
            </a:pPr>
            <a:r>
              <a:rPr lang="en-AU" sz="2600" dirty="0"/>
              <a:t>Explored supervised learning, in particular classification</a:t>
            </a:r>
          </a:p>
          <a:p>
            <a:pPr marL="342900" indent="-342900">
              <a:buFont typeface="Arial" panose="020B0604020202020204" pitchFamily="34" charset="0"/>
              <a:buChar char="•"/>
            </a:pPr>
            <a:r>
              <a:rPr lang="en-AU" sz="2600" dirty="0"/>
              <a:t>Touched on a few algorithms</a:t>
            </a:r>
          </a:p>
          <a:p>
            <a:pPr marL="342900" indent="-342900">
              <a:buFont typeface="Arial" panose="020B0604020202020204" pitchFamily="34" charset="0"/>
              <a:buChar char="•"/>
            </a:pPr>
            <a:r>
              <a:rPr lang="en-AU" sz="2600" dirty="0"/>
              <a:t>Described experimental design for ML</a:t>
            </a:r>
          </a:p>
          <a:p>
            <a:pPr marL="342900" indent="-342900">
              <a:buFont typeface="Arial" panose="020B0604020202020204" pitchFamily="34" charset="0"/>
              <a:buChar char="•"/>
            </a:pPr>
            <a:endParaRPr lang="en-AU" sz="2600" dirty="0"/>
          </a:p>
          <a:p>
            <a:pPr marL="342900" indent="-342900">
              <a:buFont typeface="Arial" panose="020B0604020202020204" pitchFamily="34" charset="0"/>
              <a:buChar char="•"/>
            </a:pPr>
            <a:r>
              <a:rPr lang="en-AU" sz="2600" dirty="0"/>
              <a:t>But there is a wealth of information not covered. </a:t>
            </a:r>
          </a:p>
        </p:txBody>
      </p:sp>
      <p:sp>
        <p:nvSpPr>
          <p:cNvPr id="4" name="Slide Number Placeholder 3">
            <a:extLst>
              <a:ext uri="{FF2B5EF4-FFF2-40B4-BE49-F238E27FC236}">
                <a16:creationId xmlns:a16="http://schemas.microsoft.com/office/drawing/2014/main" id="{83087B7B-557B-336D-64AA-5705F1853726}"/>
              </a:ext>
            </a:extLst>
          </p:cNvPr>
          <p:cNvSpPr>
            <a:spLocks noGrp="1"/>
          </p:cNvSpPr>
          <p:nvPr>
            <p:ph type="sldNum" sz="quarter" idx="12"/>
          </p:nvPr>
        </p:nvSpPr>
        <p:spPr/>
        <p:txBody>
          <a:bodyPr/>
          <a:lstStyle/>
          <a:p>
            <a:fld id="{BDC0D3D8-B87F-4B4B-A85C-712EDEEEAC86}" type="slidenum">
              <a:rPr lang="en-AU" smtClean="0"/>
              <a:t>80</a:t>
            </a:fld>
            <a:endParaRPr lang="en-AU"/>
          </a:p>
        </p:txBody>
      </p:sp>
    </p:spTree>
    <p:extLst>
      <p:ext uri="{BB962C8B-B14F-4D97-AF65-F5344CB8AC3E}">
        <p14:creationId xmlns:p14="http://schemas.microsoft.com/office/powerpoint/2010/main" val="4169716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For small datasets or where measurements are “non-standard”, its probably not for you</a:t>
            </a:r>
          </a:p>
          <a:p>
            <a:pPr marL="342900" indent="-342900">
              <a:buFont typeface="Arial" panose="020B0604020202020204" pitchFamily="34" charset="0"/>
              <a:buChar char="•"/>
            </a:pPr>
            <a:r>
              <a:rPr lang="en-AU" dirty="0"/>
              <a:t>See Deep learning for tabular data</a:t>
            </a:r>
          </a:p>
          <a:p>
            <a:endParaRPr lang="en-AU" dirty="0"/>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86</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D43F-4714-8182-C670-D7BDB07C5E1F}"/>
              </a:ext>
            </a:extLst>
          </p:cNvPr>
          <p:cNvSpPr>
            <a:spLocks noGrp="1"/>
          </p:cNvSpPr>
          <p:nvPr>
            <p:ph type="title"/>
          </p:nvPr>
        </p:nvSpPr>
        <p:spPr/>
        <p:txBody>
          <a:bodyPr/>
          <a:lstStyle/>
          <a:p>
            <a:r>
              <a:rPr lang="en-AU" dirty="0"/>
              <a:t>Other facets	</a:t>
            </a:r>
          </a:p>
        </p:txBody>
      </p:sp>
      <p:sp>
        <p:nvSpPr>
          <p:cNvPr id="3" name="Content Placeholder 2">
            <a:extLst>
              <a:ext uri="{FF2B5EF4-FFF2-40B4-BE49-F238E27FC236}">
                <a16:creationId xmlns:a16="http://schemas.microsoft.com/office/drawing/2014/main" id="{F52070BE-D8B5-6C1D-ED37-58A8AA01D2EA}"/>
              </a:ext>
            </a:extLst>
          </p:cNvPr>
          <p:cNvSpPr>
            <a:spLocks noGrp="1"/>
          </p:cNvSpPr>
          <p:nvPr>
            <p:ph idx="1"/>
          </p:nvPr>
        </p:nvSpPr>
        <p:spPr/>
        <p:txBody>
          <a:bodyPr/>
          <a:lstStyle/>
          <a:p>
            <a:pPr marL="342900" indent="-342900">
              <a:buFont typeface="Arial" panose="020B0604020202020204" pitchFamily="34" charset="0"/>
              <a:buChar char="•"/>
            </a:pPr>
            <a:r>
              <a:rPr lang="en-AU" sz="2800" dirty="0"/>
              <a:t>Statistical comparisons between models</a:t>
            </a:r>
          </a:p>
          <a:p>
            <a:pPr marL="342900" indent="-342900">
              <a:buFont typeface="Arial" panose="020B0604020202020204" pitchFamily="34" charset="0"/>
              <a:buChar char="•"/>
            </a:pPr>
            <a:r>
              <a:rPr lang="en-AU" sz="2800" dirty="0"/>
              <a:t>Reporting standards in manuscripts (e.g. TRIPOD)</a:t>
            </a:r>
          </a:p>
          <a:p>
            <a:pPr marL="342900" indent="-342900">
              <a:buFont typeface="Arial" panose="020B0604020202020204" pitchFamily="34" charset="0"/>
              <a:buChar char="•"/>
            </a:pPr>
            <a:r>
              <a:rPr lang="en-AU" sz="2800" dirty="0"/>
              <a:t>Pre-processing as part of model development</a:t>
            </a:r>
          </a:p>
          <a:p>
            <a:pPr marL="342900" indent="-342900">
              <a:buFont typeface="Arial" panose="020B0604020202020204" pitchFamily="34" charset="0"/>
              <a:buChar char="•"/>
            </a:pPr>
            <a:r>
              <a:rPr lang="en-AU" sz="2800" dirty="0"/>
              <a:t>Unsupervised learning (clustering)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F62973D0-626F-FB84-5C8F-367146663C9F}"/>
              </a:ext>
            </a:extLst>
          </p:cNvPr>
          <p:cNvSpPr>
            <a:spLocks noGrp="1"/>
          </p:cNvSpPr>
          <p:nvPr>
            <p:ph type="sldNum" sz="quarter" idx="12"/>
          </p:nvPr>
        </p:nvSpPr>
        <p:spPr/>
        <p:txBody>
          <a:bodyPr/>
          <a:lstStyle/>
          <a:p>
            <a:fld id="{DC22DD25-61AE-413C-B4D2-EF2365C9B2E1}" type="slidenum">
              <a:rPr lang="en-AU" noProof="0" smtClean="0"/>
              <a:t>87</a:t>
            </a:fld>
            <a:endParaRPr lang="en-AU" noProof="0"/>
          </a:p>
        </p:txBody>
      </p:sp>
    </p:spTree>
    <p:extLst>
      <p:ext uri="{BB962C8B-B14F-4D97-AF65-F5344CB8AC3E}">
        <p14:creationId xmlns:p14="http://schemas.microsoft.com/office/powerpoint/2010/main" val="257323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946-28B6-A2CE-CD96-6EDBD88DAB94}"/>
              </a:ext>
            </a:extLst>
          </p:cNvPr>
          <p:cNvSpPr>
            <a:spLocks noGrp="1"/>
          </p:cNvSpPr>
          <p:nvPr>
            <p:ph type="title"/>
          </p:nvPr>
        </p:nvSpPr>
        <p:spPr/>
        <p:txBody>
          <a:bodyPr/>
          <a:lstStyle/>
          <a:p>
            <a:r>
              <a:rPr lang="en-AU" dirty="0"/>
              <a:t>Further resources</a:t>
            </a:r>
          </a:p>
        </p:txBody>
      </p:sp>
      <p:sp>
        <p:nvSpPr>
          <p:cNvPr id="3" name="Content Placeholder 2">
            <a:extLst>
              <a:ext uri="{FF2B5EF4-FFF2-40B4-BE49-F238E27FC236}">
                <a16:creationId xmlns:a16="http://schemas.microsoft.com/office/drawing/2014/main" id="{6374E230-EF6B-883E-2410-75606DB698A6}"/>
              </a:ext>
            </a:extLst>
          </p:cNvPr>
          <p:cNvSpPr>
            <a:spLocks noGrp="1"/>
          </p:cNvSpPr>
          <p:nvPr>
            <p:ph idx="1"/>
          </p:nvPr>
        </p:nvSpPr>
        <p:spPr/>
        <p:txBody>
          <a:bodyPr/>
          <a:lstStyle/>
          <a:p>
            <a:r>
              <a:rPr lang="en-AU" sz="2400" dirty="0"/>
              <a:t>Scikit learn website has a lot of great documentation</a:t>
            </a:r>
            <a:r>
              <a:rPr lang="en-AU" sz="2400" dirty="0">
                <a:hlinkClick r:id="rId2"/>
              </a:rPr>
              <a:t> https://scikit-</a:t>
            </a:r>
            <a:r>
              <a:rPr lang="en-AU" sz="2400" dirty="0" err="1">
                <a:hlinkClick r:id="rId2"/>
              </a:rPr>
              <a:t>learn.org</a:t>
            </a:r>
            <a:r>
              <a:rPr lang="en-AU" sz="2400" dirty="0">
                <a:hlinkClick r:id="rId2"/>
              </a:rPr>
              <a:t>/</a:t>
            </a:r>
            <a:endParaRPr lang="en-AU" sz="2400" dirty="0"/>
          </a:p>
          <a:p>
            <a:endParaRPr lang="en-AU" sz="2400" dirty="0"/>
          </a:p>
          <a:p>
            <a:r>
              <a:rPr lang="en-AU" sz="2400" dirty="0"/>
              <a:t>If you like R, check out mlr3 and associated packages (</a:t>
            </a:r>
            <a:r>
              <a:rPr lang="en-AU" sz="2400" dirty="0">
                <a:hlinkClick r:id="rId3"/>
              </a:rPr>
              <a:t>https://www.mlr-org.com/</a:t>
            </a:r>
            <a:r>
              <a:rPr lang="en-AU" sz="2400" dirty="0"/>
              <a:t>).</a:t>
            </a:r>
          </a:p>
          <a:p>
            <a:endParaRPr lang="en-AU" sz="2400" dirty="0"/>
          </a:p>
          <a:p>
            <a:r>
              <a:rPr lang="en-AU" sz="2400" dirty="0" err="1"/>
              <a:t>Aurélien</a:t>
            </a:r>
            <a:r>
              <a:rPr lang="en-AU" sz="2400" dirty="0"/>
              <a:t> </a:t>
            </a:r>
            <a:r>
              <a:rPr lang="en-AU" sz="2400" dirty="0" err="1"/>
              <a:t>Géron</a:t>
            </a:r>
            <a:r>
              <a:rPr lang="en-AU" sz="2400" dirty="0"/>
              <a:t>, "</a:t>
            </a:r>
            <a:r>
              <a:rPr lang="en-AU" sz="2400" i="1" dirty="0"/>
              <a:t>Hands-On Machine Learning with Scikit-Learn, </a:t>
            </a:r>
            <a:r>
              <a:rPr lang="en-AU" sz="2400" i="1" dirty="0" err="1"/>
              <a:t>Keras</a:t>
            </a:r>
            <a:r>
              <a:rPr lang="en-AU" sz="2400" i="1" dirty="0"/>
              <a:t>, and TensorFlow, 2nd Edition</a:t>
            </a:r>
            <a:r>
              <a:rPr lang="en-AU" sz="2400" dirty="0"/>
              <a:t>" 2019 </a:t>
            </a:r>
          </a:p>
          <a:p>
            <a:endParaRPr lang="en-AU" sz="2400" dirty="0"/>
          </a:p>
          <a:p>
            <a:r>
              <a:rPr lang="en-AU" sz="2400" dirty="0"/>
              <a:t>Lots of online tutorials that can address specific aspects.  </a:t>
            </a:r>
          </a:p>
        </p:txBody>
      </p:sp>
      <p:sp>
        <p:nvSpPr>
          <p:cNvPr id="4" name="Slide Number Placeholder 3">
            <a:extLst>
              <a:ext uri="{FF2B5EF4-FFF2-40B4-BE49-F238E27FC236}">
                <a16:creationId xmlns:a16="http://schemas.microsoft.com/office/drawing/2014/main" id="{C807E122-8C00-3913-4B66-84A150015D56}"/>
              </a:ext>
            </a:extLst>
          </p:cNvPr>
          <p:cNvSpPr>
            <a:spLocks noGrp="1"/>
          </p:cNvSpPr>
          <p:nvPr>
            <p:ph type="sldNum" sz="quarter" idx="12"/>
          </p:nvPr>
        </p:nvSpPr>
        <p:spPr/>
        <p:txBody>
          <a:bodyPr/>
          <a:lstStyle/>
          <a:p>
            <a:fld id="{DC22DD25-61AE-413C-B4D2-EF2365C9B2E1}" type="slidenum">
              <a:rPr lang="en-AU" noProof="0" smtClean="0"/>
              <a:t>88</a:t>
            </a:fld>
            <a:endParaRPr lang="en-AU" noProof="0"/>
          </a:p>
        </p:txBody>
      </p:sp>
    </p:spTree>
    <p:extLst>
      <p:ext uri="{BB962C8B-B14F-4D97-AF65-F5344CB8AC3E}">
        <p14:creationId xmlns:p14="http://schemas.microsoft.com/office/powerpoint/2010/main" val="30440707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89</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3337</TotalTime>
  <Words>4199</Words>
  <Application>Microsoft Macintosh PowerPoint</Application>
  <PresentationFormat>Widescreen</PresentationFormat>
  <Paragraphs>635</Paragraphs>
  <Slides>90</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90</vt:i4>
      </vt:variant>
    </vt:vector>
  </HeadingPairs>
  <TitlesOfParts>
    <vt:vector size="98"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tidymodels</vt:lpstr>
      <vt:lpstr>Fitting a model in tidymodels</vt:lpstr>
      <vt:lpstr>Fitting a model in tidymodels</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Sumary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16</cp:revision>
  <dcterms:created xsi:type="dcterms:W3CDTF">2022-11-14T03:18:01Z</dcterms:created>
  <dcterms:modified xsi:type="dcterms:W3CDTF">2024-06-10T03:34:18Z</dcterms:modified>
</cp:coreProperties>
</file>